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0" r:id="rId2"/>
    <p:sldId id="257" r:id="rId3"/>
    <p:sldId id="259" r:id="rId4"/>
    <p:sldId id="264" r:id="rId5"/>
    <p:sldId id="265" r:id="rId6"/>
    <p:sldId id="266" r:id="rId7"/>
    <p:sldId id="273" r:id="rId8"/>
    <p:sldId id="267" r:id="rId9"/>
    <p:sldId id="262" r:id="rId10"/>
    <p:sldId id="270" r:id="rId11"/>
    <p:sldId id="269" r:id="rId12"/>
    <p:sldId id="272" r:id="rId13"/>
    <p:sldId id="27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7088" autoAdjust="0"/>
  </p:normalViewPr>
  <p:slideViewPr>
    <p:cSldViewPr snapToGrid="0">
      <p:cViewPr varScale="1">
        <p:scale>
          <a:sx n="50" d="100"/>
          <a:sy n="50" d="100"/>
        </p:scale>
        <p:origin x="32" y="2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5905C-17A5-491C-A841-077C060B76D1}"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22AD1-27E3-4E67-AB0D-7FED95BB91E8}" type="slidenum">
              <a:rPr lang="en-US" smtClean="0"/>
              <a:t>‹#›</a:t>
            </a:fld>
            <a:endParaRPr lang="en-US"/>
          </a:p>
        </p:txBody>
      </p:sp>
    </p:spTree>
    <p:extLst>
      <p:ext uri="{BB962C8B-B14F-4D97-AF65-F5344CB8AC3E}">
        <p14:creationId xmlns:p14="http://schemas.microsoft.com/office/powerpoint/2010/main" val="97833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a:t>
            </a:r>
          </a:p>
          <a:p>
            <a:r>
              <a:rPr lang="en-US" dirty="0"/>
              <a:t>    </a:t>
            </a:r>
            <a:r>
              <a:rPr lang="en-US" dirty="0" err="1"/>
              <a:t>wind_speed</a:t>
            </a:r>
            <a:r>
              <a:rPr lang="en-US" dirty="0"/>
              <a:t> &lt; 15     # ft/sec</a:t>
            </a:r>
          </a:p>
          <a:p>
            <a:r>
              <a:rPr lang="en-US" dirty="0"/>
              <a:t>    </a:t>
            </a:r>
            <a:r>
              <a:rPr lang="en-US" dirty="0" err="1"/>
              <a:t>period_height</a:t>
            </a:r>
            <a:r>
              <a:rPr lang="en-US" dirty="0"/>
              <a:t> = </a:t>
            </a:r>
            <a:r>
              <a:rPr lang="en-US" dirty="0" err="1"/>
              <a:t>wave_period</a:t>
            </a:r>
            <a:r>
              <a:rPr lang="en-US" dirty="0"/>
              <a:t> != </a:t>
            </a:r>
            <a:r>
              <a:rPr lang="en-US" dirty="0" err="1"/>
              <a:t>wave_height</a:t>
            </a:r>
            <a:endParaRPr lang="en-US" dirty="0"/>
          </a:p>
          <a:p>
            <a:r>
              <a:rPr lang="en-US" dirty="0"/>
              <a:t>    </a:t>
            </a:r>
            <a:r>
              <a:rPr lang="en-US" dirty="0" err="1"/>
              <a:t>wave_slope</a:t>
            </a:r>
            <a:r>
              <a:rPr lang="en-US" dirty="0"/>
              <a:t> &lt; 7      # degrees</a:t>
            </a:r>
          </a:p>
          <a:p>
            <a:r>
              <a:rPr lang="en-US" dirty="0"/>
              <a:t>    </a:t>
            </a:r>
            <a:r>
              <a:rPr lang="en-US" dirty="0" err="1"/>
              <a:t>rain_prob</a:t>
            </a:r>
            <a:r>
              <a:rPr lang="en-US" dirty="0"/>
              <a:t> &lt; 0.25    # % of 25 </a:t>
            </a:r>
            <a:r>
              <a:rPr lang="en-US" dirty="0" err="1"/>
              <a:t>dBZ</a:t>
            </a:r>
            <a:endParaRPr lang="en-US" dirty="0"/>
          </a:p>
          <a:p>
            <a:r>
              <a:rPr lang="en-US" dirty="0"/>
              <a:t>    </a:t>
            </a:r>
            <a:r>
              <a:rPr lang="en-US" dirty="0" err="1"/>
              <a:t>ligthning</a:t>
            </a:r>
            <a:r>
              <a:rPr lang="en-US" dirty="0"/>
              <a:t> &lt; 0.25    # % within 10 miles</a:t>
            </a:r>
          </a:p>
        </p:txBody>
      </p:sp>
      <p:sp>
        <p:nvSpPr>
          <p:cNvPr id="4" name="Slide Number Placeholder 3"/>
          <p:cNvSpPr>
            <a:spLocks noGrp="1"/>
          </p:cNvSpPr>
          <p:nvPr>
            <p:ph type="sldNum" sz="quarter" idx="5"/>
          </p:nvPr>
        </p:nvSpPr>
        <p:spPr/>
        <p:txBody>
          <a:bodyPr/>
          <a:lstStyle/>
          <a:p>
            <a:fld id="{7F822AD1-27E3-4E67-AB0D-7FED95BB91E8}" type="slidenum">
              <a:rPr lang="en-US" smtClean="0"/>
              <a:t>2</a:t>
            </a:fld>
            <a:endParaRPr lang="en-US"/>
          </a:p>
        </p:txBody>
      </p:sp>
    </p:spTree>
    <p:extLst>
      <p:ext uri="{BB962C8B-B14F-4D97-AF65-F5344CB8AC3E}">
        <p14:creationId xmlns:p14="http://schemas.microsoft.com/office/powerpoint/2010/main" val="747161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04040"/>
                </a:solidFill>
                <a:effectLst/>
                <a:latin typeface="Open Sans" panose="020B0606030504020204" pitchFamily="34" charset="0"/>
              </a:rPr>
              <a:t>The establishment of an official safety zone that authorizes the Coast Guard to hold legal authority over boaters in violation of entering the area was not available due to the targeted splashdown location being outside of the navigable waterways of the United States, which in most cases is limited to 12-nautical miles from shore.</a:t>
            </a:r>
          </a:p>
          <a:p>
            <a:pPr algn="l"/>
            <a:endParaRPr lang="en-US" b="0" i="0" dirty="0">
              <a:solidFill>
                <a:srgbClr val="404040"/>
              </a:solidFill>
              <a:effectLst/>
              <a:latin typeface="Open Sans" panose="020B0606030504020204" pitchFamily="34" charset="0"/>
            </a:endParaRPr>
          </a:p>
          <a:p>
            <a:pPr algn="l"/>
            <a:r>
              <a:rPr lang="en-US" b="0" i="0" dirty="0">
                <a:solidFill>
                  <a:srgbClr val="404040"/>
                </a:solidFill>
                <a:effectLst/>
                <a:latin typeface="Open Sans" panose="020B0606030504020204" pitchFamily="34" charset="0"/>
              </a:rPr>
              <a:t>A Coast Guard 87-foot patrol boat established a physical presence four hours before the scheduled splashdown to discourage boaters from entering within 10-nautical miles of the NASA-designated splashdown zone, for their safety from potential dangers associated with the operation. </a:t>
            </a:r>
          </a:p>
          <a:p>
            <a:endParaRPr lang="en-US" dirty="0"/>
          </a:p>
        </p:txBody>
      </p:sp>
      <p:sp>
        <p:nvSpPr>
          <p:cNvPr id="4" name="Slide Number Placeholder 3"/>
          <p:cNvSpPr>
            <a:spLocks noGrp="1"/>
          </p:cNvSpPr>
          <p:nvPr>
            <p:ph type="sldNum" sz="quarter" idx="5"/>
          </p:nvPr>
        </p:nvSpPr>
        <p:spPr/>
        <p:txBody>
          <a:bodyPr/>
          <a:lstStyle/>
          <a:p>
            <a:fld id="{7F822AD1-27E3-4E67-AB0D-7FED95BB91E8}" type="slidenum">
              <a:rPr lang="en-US" smtClean="0"/>
              <a:t>3</a:t>
            </a:fld>
            <a:endParaRPr lang="en-US"/>
          </a:p>
        </p:txBody>
      </p:sp>
    </p:spTree>
    <p:extLst>
      <p:ext uri="{BB962C8B-B14F-4D97-AF65-F5344CB8AC3E}">
        <p14:creationId xmlns:p14="http://schemas.microsoft.com/office/powerpoint/2010/main" val="237459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p:txBody>
      </p:sp>
      <p:sp>
        <p:nvSpPr>
          <p:cNvPr id="4" name="Slide Number Placeholder 3"/>
          <p:cNvSpPr>
            <a:spLocks noGrp="1"/>
          </p:cNvSpPr>
          <p:nvPr>
            <p:ph type="sldNum" sz="quarter" idx="5"/>
          </p:nvPr>
        </p:nvSpPr>
        <p:spPr/>
        <p:txBody>
          <a:bodyPr/>
          <a:lstStyle/>
          <a:p>
            <a:fld id="{7F822AD1-27E3-4E67-AB0D-7FED95BB91E8}" type="slidenum">
              <a:rPr lang="en-US" smtClean="0"/>
              <a:t>4</a:t>
            </a:fld>
            <a:endParaRPr lang="en-US"/>
          </a:p>
        </p:txBody>
      </p:sp>
    </p:spTree>
    <p:extLst>
      <p:ext uri="{BB962C8B-B14F-4D97-AF65-F5344CB8AC3E}">
        <p14:creationId xmlns:p14="http://schemas.microsoft.com/office/powerpoint/2010/main" val="198529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a:p>
            <a:endParaRPr lang="en-US" dirty="0"/>
          </a:p>
          <a:p>
            <a:r>
              <a:rPr lang="en-US" dirty="0"/>
              <a:t>Durations to complete: 11:38</a:t>
            </a:r>
          </a:p>
        </p:txBody>
      </p:sp>
      <p:sp>
        <p:nvSpPr>
          <p:cNvPr id="4" name="Slide Number Placeholder 3"/>
          <p:cNvSpPr>
            <a:spLocks noGrp="1"/>
          </p:cNvSpPr>
          <p:nvPr>
            <p:ph type="sldNum" sz="quarter" idx="5"/>
          </p:nvPr>
        </p:nvSpPr>
        <p:spPr/>
        <p:txBody>
          <a:bodyPr/>
          <a:lstStyle/>
          <a:p>
            <a:fld id="{7F822AD1-27E3-4E67-AB0D-7FED95BB91E8}" type="slidenum">
              <a:rPr lang="en-US" smtClean="0"/>
              <a:t>5</a:t>
            </a:fld>
            <a:endParaRPr lang="en-US"/>
          </a:p>
        </p:txBody>
      </p:sp>
    </p:spTree>
    <p:extLst>
      <p:ext uri="{BB962C8B-B14F-4D97-AF65-F5344CB8AC3E}">
        <p14:creationId xmlns:p14="http://schemas.microsoft.com/office/powerpoint/2010/main" val="135962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p:txBody>
      </p:sp>
      <p:sp>
        <p:nvSpPr>
          <p:cNvPr id="4" name="Slide Number Placeholder 3"/>
          <p:cNvSpPr>
            <a:spLocks noGrp="1"/>
          </p:cNvSpPr>
          <p:nvPr>
            <p:ph type="sldNum" sz="quarter" idx="5"/>
          </p:nvPr>
        </p:nvSpPr>
        <p:spPr/>
        <p:txBody>
          <a:bodyPr/>
          <a:lstStyle/>
          <a:p>
            <a:fld id="{7F822AD1-27E3-4E67-AB0D-7FED95BB91E8}" type="slidenum">
              <a:rPr lang="en-US" smtClean="0"/>
              <a:t>6</a:t>
            </a:fld>
            <a:endParaRPr lang="en-US"/>
          </a:p>
        </p:txBody>
      </p:sp>
    </p:spTree>
    <p:extLst>
      <p:ext uri="{BB962C8B-B14F-4D97-AF65-F5344CB8AC3E}">
        <p14:creationId xmlns:p14="http://schemas.microsoft.com/office/powerpoint/2010/main" val="212886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Durations to complete: 11:38</a:t>
            </a:r>
          </a:p>
          <a:p>
            <a:endParaRPr lang="en-US" dirty="0"/>
          </a:p>
        </p:txBody>
      </p:sp>
      <p:sp>
        <p:nvSpPr>
          <p:cNvPr id="4" name="Slide Number Placeholder 3"/>
          <p:cNvSpPr>
            <a:spLocks noGrp="1"/>
          </p:cNvSpPr>
          <p:nvPr>
            <p:ph type="sldNum" sz="quarter" idx="5"/>
          </p:nvPr>
        </p:nvSpPr>
        <p:spPr/>
        <p:txBody>
          <a:bodyPr/>
          <a:lstStyle/>
          <a:p>
            <a:fld id="{7F822AD1-27E3-4E67-AB0D-7FED95BB91E8}" type="slidenum">
              <a:rPr lang="en-US" smtClean="0"/>
              <a:t>8</a:t>
            </a:fld>
            <a:endParaRPr lang="en-US"/>
          </a:p>
        </p:txBody>
      </p:sp>
    </p:spTree>
    <p:extLst>
      <p:ext uri="{BB962C8B-B14F-4D97-AF65-F5344CB8AC3E}">
        <p14:creationId xmlns:p14="http://schemas.microsoft.com/office/powerpoint/2010/main" val="726949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ft/sec = 3.4 mph</a:t>
            </a:r>
          </a:p>
        </p:txBody>
      </p:sp>
      <p:sp>
        <p:nvSpPr>
          <p:cNvPr id="4" name="Slide Number Placeholder 3"/>
          <p:cNvSpPr>
            <a:spLocks noGrp="1"/>
          </p:cNvSpPr>
          <p:nvPr>
            <p:ph type="sldNum" sz="quarter" idx="5"/>
          </p:nvPr>
        </p:nvSpPr>
        <p:spPr/>
        <p:txBody>
          <a:bodyPr/>
          <a:lstStyle/>
          <a:p>
            <a:fld id="{7F822AD1-27E3-4E67-AB0D-7FED95BB91E8}" type="slidenum">
              <a:rPr lang="en-US" smtClean="0"/>
              <a:t>9</a:t>
            </a:fld>
            <a:endParaRPr lang="en-US"/>
          </a:p>
        </p:txBody>
      </p:sp>
    </p:spTree>
    <p:extLst>
      <p:ext uri="{BB962C8B-B14F-4D97-AF65-F5344CB8AC3E}">
        <p14:creationId xmlns:p14="http://schemas.microsoft.com/office/powerpoint/2010/main" val="304756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 Jacksonville</a:t>
            </a:r>
          </a:p>
          <a:p>
            <a:r>
              <a:rPr lang="en-US" dirty="0"/>
              <a:t>Pink = Tampa</a:t>
            </a:r>
          </a:p>
        </p:txBody>
      </p:sp>
      <p:sp>
        <p:nvSpPr>
          <p:cNvPr id="4" name="Slide Number Placeholder 3"/>
          <p:cNvSpPr>
            <a:spLocks noGrp="1"/>
          </p:cNvSpPr>
          <p:nvPr>
            <p:ph type="sldNum" sz="quarter" idx="5"/>
          </p:nvPr>
        </p:nvSpPr>
        <p:spPr/>
        <p:txBody>
          <a:bodyPr/>
          <a:lstStyle/>
          <a:p>
            <a:fld id="{7F822AD1-27E3-4E67-AB0D-7FED95BB91E8}" type="slidenum">
              <a:rPr lang="en-US" smtClean="0"/>
              <a:t>12</a:t>
            </a:fld>
            <a:endParaRPr lang="en-US"/>
          </a:p>
        </p:txBody>
      </p:sp>
    </p:spTree>
    <p:extLst>
      <p:ext uri="{BB962C8B-B14F-4D97-AF65-F5344CB8AC3E}">
        <p14:creationId xmlns:p14="http://schemas.microsoft.com/office/powerpoint/2010/main" val="167538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22AD1-27E3-4E67-AB0D-7FED95BB91E8}" type="slidenum">
              <a:rPr lang="en-US" smtClean="0"/>
              <a:t>13</a:t>
            </a:fld>
            <a:endParaRPr lang="en-US"/>
          </a:p>
        </p:txBody>
      </p:sp>
    </p:spTree>
    <p:extLst>
      <p:ext uri="{BB962C8B-B14F-4D97-AF65-F5344CB8AC3E}">
        <p14:creationId xmlns:p14="http://schemas.microsoft.com/office/powerpoint/2010/main" val="2742980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02A3-1F88-4BB5-9174-242D8D424D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FAB77-6EA1-4AD8-942E-08EC49F2A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86DEB0-1D18-40C7-BF7F-E9F9FF32D123}"/>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E37BE5E0-F3C3-4052-95C2-CDBE4271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EE062-158C-4FD1-9DFC-D27732768C38}"/>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069115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A052-330C-4110-B052-4AABFD18AD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EC50D-6ADB-42F6-83C0-E6297F36D2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59149-9861-426E-8EEC-7A20051E9293}"/>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4B22BE4C-F361-4418-89DE-82C0B7B6E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886CE-2328-499C-9D70-6982907EC313}"/>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1733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98A19F-9EC1-40DB-A573-6F16FB770E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29FD75-5ED6-4FCE-94C6-70D0EB87EC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98FB4-5095-4131-9E44-07AC1731E4CB}"/>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7EE272A9-48DB-4697-864E-9C3670E99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362D4-F8FB-4F4E-9FB7-677C7677AB45}"/>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42421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9842-BB3A-4ACE-AF9D-C7C974C8F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B7EE94-644C-418C-B2EA-95FF103C82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9D4208-22A5-4FFA-B2A9-1B14899AE406}"/>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271CA679-9ABE-46A1-BA79-F192755E6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9A204-4865-4CEA-888D-736629DAF590}"/>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132514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E05E-B5EB-44D6-971D-4B08AAD395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170E98-D4BA-4EBA-8EE1-A1E8E5A6A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C5D91-1244-42B2-8743-70D4D671B20D}"/>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CED382F5-579C-4BB8-9420-404502BA0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29621-455F-4DB3-928F-AC6EC697FC43}"/>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9937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7E1B-3273-4A13-A297-AB1210236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53C8A4-E12D-40BE-BB08-7F3447DC6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157DC-B22E-4424-BF31-4DDD536B94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CF6F63-7C26-497D-90B0-7CA339D2406A}"/>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6" name="Footer Placeholder 5">
            <a:extLst>
              <a:ext uri="{FF2B5EF4-FFF2-40B4-BE49-F238E27FC236}">
                <a16:creationId xmlns:a16="http://schemas.microsoft.com/office/drawing/2014/main" id="{54570380-C992-4734-899C-2AE399B688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8883D-CDE4-490A-BD52-46186E9D72DC}"/>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854504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933C-3FCB-455F-AE2C-0052607280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BB52C6-2139-4DDA-A578-0527995993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0FB653-66A3-47E9-8BD4-B736A0DD4A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B004F-52EE-4CEC-943C-BE91C08E68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FAEB39-4E85-4F43-A89C-6002FBFFC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809186-FD53-4556-BE9E-2E9B9DAFD684}"/>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8" name="Footer Placeholder 7">
            <a:extLst>
              <a:ext uri="{FF2B5EF4-FFF2-40B4-BE49-F238E27FC236}">
                <a16:creationId xmlns:a16="http://schemas.microsoft.com/office/drawing/2014/main" id="{192D32A4-5A54-44D9-B259-75F53177FA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4B02E0-2361-4761-A94E-E86B5653C9FA}"/>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78355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C1CE-BB74-436F-9922-856E155AEC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03CADF-87E8-46E2-95D0-60D43F4527D4}"/>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4" name="Footer Placeholder 3">
            <a:extLst>
              <a:ext uri="{FF2B5EF4-FFF2-40B4-BE49-F238E27FC236}">
                <a16:creationId xmlns:a16="http://schemas.microsoft.com/office/drawing/2014/main" id="{22CAF976-5714-42C1-BCC7-7D8E77F2B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6D52D9-A4DB-47AC-BC56-C7C9C07859EE}"/>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79147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067F1-7C97-4B1E-BA9B-3DC928045240}"/>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3" name="Footer Placeholder 2">
            <a:extLst>
              <a:ext uri="{FF2B5EF4-FFF2-40B4-BE49-F238E27FC236}">
                <a16:creationId xmlns:a16="http://schemas.microsoft.com/office/drawing/2014/main" id="{E04B972D-FB91-400B-BAC6-5B5E89C05C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901A8C-68FE-49C4-8665-DBABDC5328B2}"/>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977263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EA9C-C9F5-4318-A061-73451A5C5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CF65E9-0A01-493A-A441-2C640047C0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BD7C65-4D22-42F5-8DFA-4580C1B96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9CF112-1615-4045-814F-7EDC4D149205}"/>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6" name="Footer Placeholder 5">
            <a:extLst>
              <a:ext uri="{FF2B5EF4-FFF2-40B4-BE49-F238E27FC236}">
                <a16:creationId xmlns:a16="http://schemas.microsoft.com/office/drawing/2014/main" id="{ADD1ACCC-BE53-407B-B0D5-BF23C8594A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D25B70-E40A-4743-AA07-1FB03DA236A4}"/>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608485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303B-2C7E-459A-ABED-2E1C00AE9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DEE6FD-4FE9-41FC-B61F-DAD4972DA0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834F00-4EE9-4030-A2B9-3FFB3CB42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99931E-BCB7-4D68-A2CA-F95278DB2A8E}"/>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6" name="Footer Placeholder 5">
            <a:extLst>
              <a:ext uri="{FF2B5EF4-FFF2-40B4-BE49-F238E27FC236}">
                <a16:creationId xmlns:a16="http://schemas.microsoft.com/office/drawing/2014/main" id="{5B89DA17-DEC3-4EDF-A0CA-1E24815E6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7001F-EF18-4E96-BD16-E5AB9CCE834C}"/>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580382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BF163A-8179-4181-ABAB-B33D09A4C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03A47C-946B-4F01-AC0C-D7C2A8BECF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FAE31-D9BE-43DC-BCF8-C3D4AF60B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AE913984-5347-46A5-ADF7-803E58753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795535-AC96-459F-A447-EC1FE5366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041543-F422-4FCE-A219-6E26B358BCA7}" type="slidenum">
              <a:rPr lang="en-US" smtClean="0"/>
              <a:t>‹#›</a:t>
            </a:fld>
            <a:endParaRPr lang="en-US"/>
          </a:p>
        </p:txBody>
      </p:sp>
    </p:spTree>
    <p:extLst>
      <p:ext uri="{BB962C8B-B14F-4D97-AF65-F5344CB8AC3E}">
        <p14:creationId xmlns:p14="http://schemas.microsoft.com/office/powerpoint/2010/main" val="210899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6CAD2-5804-496D-9446-EE0DB4F79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3" y="751459"/>
            <a:ext cx="6594764" cy="4946073"/>
          </a:xfrm>
          <a:prstGeom prst="rect">
            <a:avLst/>
          </a:prstGeom>
        </p:spPr>
      </p:pic>
      <p:sp>
        <p:nvSpPr>
          <p:cNvPr id="6" name="TextBox 5">
            <a:extLst>
              <a:ext uri="{FF2B5EF4-FFF2-40B4-BE49-F238E27FC236}">
                <a16:creationId xmlns:a16="http://schemas.microsoft.com/office/drawing/2014/main" id="{00F23C25-D682-4EC1-8415-DA96F81C8A34}"/>
              </a:ext>
            </a:extLst>
          </p:cNvPr>
          <p:cNvSpPr txBox="1"/>
          <p:nvPr/>
        </p:nvSpPr>
        <p:spPr>
          <a:xfrm>
            <a:off x="6594764" y="1763494"/>
            <a:ext cx="5597236" cy="1200329"/>
          </a:xfrm>
          <a:prstGeom prst="rect">
            <a:avLst/>
          </a:prstGeom>
          <a:noFill/>
        </p:spPr>
        <p:txBody>
          <a:bodyPr wrap="square" rtlCol="0">
            <a:spAutoFit/>
          </a:bodyPr>
          <a:lstStyle/>
          <a:p>
            <a:pPr algn="ctr"/>
            <a:r>
              <a:rPr lang="en-US" sz="3600" dirty="0">
                <a:solidFill>
                  <a:schemeClr val="bg1"/>
                </a:solidFill>
              </a:rPr>
              <a:t>Standing on the beach, how far can you see off-shore?</a:t>
            </a:r>
          </a:p>
        </p:txBody>
      </p:sp>
      <p:sp>
        <p:nvSpPr>
          <p:cNvPr id="7" name="TextBox 6">
            <a:extLst>
              <a:ext uri="{FF2B5EF4-FFF2-40B4-BE49-F238E27FC236}">
                <a16:creationId xmlns:a16="http://schemas.microsoft.com/office/drawing/2014/main" id="{D5EE0F07-0B7F-4F35-90E8-6BAE0CF11906}"/>
              </a:ext>
            </a:extLst>
          </p:cNvPr>
          <p:cNvSpPr txBox="1"/>
          <p:nvPr/>
        </p:nvSpPr>
        <p:spPr>
          <a:xfrm>
            <a:off x="6687127" y="3894177"/>
            <a:ext cx="5504873" cy="584775"/>
          </a:xfrm>
          <a:prstGeom prst="rect">
            <a:avLst/>
          </a:prstGeom>
          <a:noFill/>
        </p:spPr>
        <p:txBody>
          <a:bodyPr wrap="square" rtlCol="0">
            <a:spAutoFit/>
          </a:bodyPr>
          <a:lstStyle/>
          <a:p>
            <a:pPr algn="ctr"/>
            <a:r>
              <a:rPr lang="en-US" sz="3200" dirty="0">
                <a:solidFill>
                  <a:schemeClr val="bg1"/>
                </a:solidFill>
              </a:rPr>
              <a:t>Answer:  ≈ ____ nautical miles</a:t>
            </a:r>
          </a:p>
        </p:txBody>
      </p:sp>
    </p:spTree>
    <p:extLst>
      <p:ext uri="{BB962C8B-B14F-4D97-AF65-F5344CB8AC3E}">
        <p14:creationId xmlns:p14="http://schemas.microsoft.com/office/powerpoint/2010/main" val="4046834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6A8BA7-B87E-4547-A51A-3BA14447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3" y="1693943"/>
            <a:ext cx="5205170" cy="3470113"/>
          </a:xfrm>
          <a:prstGeom prst="rect">
            <a:avLst/>
          </a:prstGeom>
        </p:spPr>
      </p:pic>
      <p:pic>
        <p:nvPicPr>
          <p:cNvPr id="3" name="Picture 2">
            <a:extLst>
              <a:ext uri="{FF2B5EF4-FFF2-40B4-BE49-F238E27FC236}">
                <a16:creationId xmlns:a16="http://schemas.microsoft.com/office/drawing/2014/main" id="{05AF266F-CC57-46AA-98E6-E8262520D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625" y="1693942"/>
            <a:ext cx="5205172" cy="3470114"/>
          </a:xfrm>
          <a:prstGeom prst="rect">
            <a:avLst/>
          </a:prstGeom>
        </p:spPr>
      </p:pic>
      <p:sp>
        <p:nvSpPr>
          <p:cNvPr id="5" name="TextBox 4">
            <a:extLst>
              <a:ext uri="{FF2B5EF4-FFF2-40B4-BE49-F238E27FC236}">
                <a16:creationId xmlns:a16="http://schemas.microsoft.com/office/drawing/2014/main" id="{BA275D37-81C3-420E-9033-15A2065399C3}"/>
              </a:ext>
            </a:extLst>
          </p:cNvPr>
          <p:cNvSpPr txBox="1"/>
          <p:nvPr/>
        </p:nvSpPr>
        <p:spPr>
          <a:xfrm>
            <a:off x="8082674" y="1071202"/>
            <a:ext cx="1955074" cy="461665"/>
          </a:xfrm>
          <a:prstGeom prst="rect">
            <a:avLst/>
          </a:prstGeom>
          <a:noFill/>
        </p:spPr>
        <p:txBody>
          <a:bodyPr wrap="square" rtlCol="0">
            <a:spAutoFit/>
          </a:bodyPr>
          <a:lstStyle/>
          <a:p>
            <a:pPr algn="ctr"/>
            <a:r>
              <a:rPr lang="en-US" sz="2400" b="1" i="1" dirty="0">
                <a:solidFill>
                  <a:schemeClr val="bg1"/>
                </a:solidFill>
              </a:rPr>
              <a:t>5/12/21</a:t>
            </a:r>
            <a:endParaRPr lang="en-US" b="1" i="1" dirty="0">
              <a:solidFill>
                <a:schemeClr val="bg1"/>
              </a:solidFill>
            </a:endParaRPr>
          </a:p>
        </p:txBody>
      </p:sp>
      <p:sp>
        <p:nvSpPr>
          <p:cNvPr id="6" name="TextBox 5">
            <a:extLst>
              <a:ext uri="{FF2B5EF4-FFF2-40B4-BE49-F238E27FC236}">
                <a16:creationId xmlns:a16="http://schemas.microsoft.com/office/drawing/2014/main" id="{CBAAD523-87B1-46D7-9C28-F8DE4718A65A}"/>
              </a:ext>
            </a:extLst>
          </p:cNvPr>
          <p:cNvSpPr txBox="1"/>
          <p:nvPr/>
        </p:nvSpPr>
        <p:spPr>
          <a:xfrm>
            <a:off x="2306651" y="1071202"/>
            <a:ext cx="1955074" cy="461665"/>
          </a:xfrm>
          <a:prstGeom prst="rect">
            <a:avLst/>
          </a:prstGeom>
          <a:noFill/>
        </p:spPr>
        <p:txBody>
          <a:bodyPr wrap="square" rtlCol="0">
            <a:spAutoFit/>
          </a:bodyPr>
          <a:lstStyle/>
          <a:p>
            <a:pPr algn="ctr"/>
            <a:r>
              <a:rPr lang="en-US" sz="2400" b="1" i="1" dirty="0">
                <a:solidFill>
                  <a:schemeClr val="bg1"/>
                </a:solidFill>
              </a:rPr>
              <a:t>5/10/21</a:t>
            </a:r>
            <a:endParaRPr lang="en-US" b="1" i="1" dirty="0">
              <a:solidFill>
                <a:schemeClr val="bg1"/>
              </a:solidFill>
            </a:endParaRPr>
          </a:p>
        </p:txBody>
      </p:sp>
    </p:spTree>
    <p:extLst>
      <p:ext uri="{BB962C8B-B14F-4D97-AF65-F5344CB8AC3E}">
        <p14:creationId xmlns:p14="http://schemas.microsoft.com/office/powerpoint/2010/main" val="97132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C529624-C658-45A3-9E5E-8AF6463334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1067" y="185712"/>
            <a:ext cx="9729866" cy="6486575"/>
          </a:xfrm>
          <a:prstGeom prst="rect">
            <a:avLst/>
          </a:prstGeom>
        </p:spPr>
      </p:pic>
    </p:spTree>
    <p:extLst>
      <p:ext uri="{BB962C8B-B14F-4D97-AF65-F5344CB8AC3E}">
        <p14:creationId xmlns:p14="http://schemas.microsoft.com/office/powerpoint/2010/main" val="340851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1DC6139-1648-4096-AF30-8B9C3C7B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203" y="1717725"/>
            <a:ext cx="5205173" cy="3470114"/>
          </a:xfrm>
          <a:prstGeom prst="rect">
            <a:avLst/>
          </a:prstGeom>
        </p:spPr>
      </p:pic>
      <p:sp>
        <p:nvSpPr>
          <p:cNvPr id="5" name="TextBox 4">
            <a:extLst>
              <a:ext uri="{FF2B5EF4-FFF2-40B4-BE49-F238E27FC236}">
                <a16:creationId xmlns:a16="http://schemas.microsoft.com/office/drawing/2014/main" id="{BA275D37-81C3-420E-9033-15A2065399C3}"/>
              </a:ext>
            </a:extLst>
          </p:cNvPr>
          <p:cNvSpPr txBox="1"/>
          <p:nvPr/>
        </p:nvSpPr>
        <p:spPr>
          <a:xfrm>
            <a:off x="8082674" y="1071202"/>
            <a:ext cx="1955074" cy="461665"/>
          </a:xfrm>
          <a:prstGeom prst="rect">
            <a:avLst/>
          </a:prstGeom>
          <a:noFill/>
        </p:spPr>
        <p:txBody>
          <a:bodyPr wrap="square" rtlCol="0">
            <a:spAutoFit/>
          </a:bodyPr>
          <a:lstStyle/>
          <a:p>
            <a:pPr algn="ctr"/>
            <a:r>
              <a:rPr lang="en-US" sz="2400" b="1" i="1" dirty="0">
                <a:solidFill>
                  <a:schemeClr val="bg1"/>
                </a:solidFill>
              </a:rPr>
              <a:t>5/12/21</a:t>
            </a:r>
            <a:endParaRPr lang="en-US" b="1" i="1" dirty="0">
              <a:solidFill>
                <a:schemeClr val="bg1"/>
              </a:solidFill>
            </a:endParaRPr>
          </a:p>
        </p:txBody>
      </p:sp>
      <p:sp>
        <p:nvSpPr>
          <p:cNvPr id="6" name="TextBox 5">
            <a:extLst>
              <a:ext uri="{FF2B5EF4-FFF2-40B4-BE49-F238E27FC236}">
                <a16:creationId xmlns:a16="http://schemas.microsoft.com/office/drawing/2014/main" id="{CBAAD523-87B1-46D7-9C28-F8DE4718A65A}"/>
              </a:ext>
            </a:extLst>
          </p:cNvPr>
          <p:cNvSpPr txBox="1"/>
          <p:nvPr/>
        </p:nvSpPr>
        <p:spPr>
          <a:xfrm>
            <a:off x="2306651" y="1071202"/>
            <a:ext cx="1955074" cy="461665"/>
          </a:xfrm>
          <a:prstGeom prst="rect">
            <a:avLst/>
          </a:prstGeom>
          <a:noFill/>
        </p:spPr>
        <p:txBody>
          <a:bodyPr wrap="square" rtlCol="0">
            <a:spAutoFit/>
          </a:bodyPr>
          <a:lstStyle/>
          <a:p>
            <a:pPr algn="ctr"/>
            <a:r>
              <a:rPr lang="en-US" sz="2400" b="1" i="1" dirty="0">
                <a:solidFill>
                  <a:schemeClr val="bg1"/>
                </a:solidFill>
              </a:rPr>
              <a:t>5/10/21</a:t>
            </a:r>
            <a:endParaRPr lang="en-US" b="1" i="1" dirty="0">
              <a:solidFill>
                <a:schemeClr val="bg1"/>
              </a:solidFill>
            </a:endParaRPr>
          </a:p>
        </p:txBody>
      </p:sp>
      <p:pic>
        <p:nvPicPr>
          <p:cNvPr id="4" name="Graphic 3">
            <a:extLst>
              <a:ext uri="{FF2B5EF4-FFF2-40B4-BE49-F238E27FC236}">
                <a16:creationId xmlns:a16="http://schemas.microsoft.com/office/drawing/2014/main" id="{9B0F4684-9364-403C-BC45-174B3C7295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7626" y="1717726"/>
            <a:ext cx="5205171" cy="3470113"/>
          </a:xfrm>
          <a:prstGeom prst="rect">
            <a:avLst/>
          </a:prstGeom>
        </p:spPr>
      </p:pic>
    </p:spTree>
    <p:extLst>
      <p:ext uri="{BB962C8B-B14F-4D97-AF65-F5344CB8AC3E}">
        <p14:creationId xmlns:p14="http://schemas.microsoft.com/office/powerpoint/2010/main" val="403319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BCBEB-8860-4788-82B5-363DD55FDC01}"/>
              </a:ext>
            </a:extLst>
          </p:cNvPr>
          <p:cNvPicPr>
            <a:picLocks noChangeAspect="1"/>
          </p:cNvPicPr>
          <p:nvPr/>
        </p:nvPicPr>
        <p:blipFill>
          <a:blip r:embed="rId3"/>
          <a:stretch>
            <a:fillRect/>
          </a:stretch>
        </p:blipFill>
        <p:spPr>
          <a:xfrm>
            <a:off x="2353124" y="152474"/>
            <a:ext cx="7485751" cy="6553052"/>
          </a:xfrm>
          <a:prstGeom prst="rect">
            <a:avLst/>
          </a:prstGeom>
        </p:spPr>
      </p:pic>
    </p:spTree>
    <p:extLst>
      <p:ext uri="{BB962C8B-B14F-4D97-AF65-F5344CB8AC3E}">
        <p14:creationId xmlns:p14="http://schemas.microsoft.com/office/powerpoint/2010/main" val="3161791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E7940-175E-47BF-AFB1-D9365BC3E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8236" y="363069"/>
            <a:ext cx="4150477" cy="2766984"/>
          </a:xfrm>
          <a:prstGeom prst="rect">
            <a:avLst/>
          </a:prstGeom>
        </p:spPr>
      </p:pic>
      <p:pic>
        <p:nvPicPr>
          <p:cNvPr id="3" name="Graphic 2">
            <a:extLst>
              <a:ext uri="{FF2B5EF4-FFF2-40B4-BE49-F238E27FC236}">
                <a16:creationId xmlns:a16="http://schemas.microsoft.com/office/drawing/2014/main" id="{37225BDE-00F2-44E6-9BD7-89E98B57E50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871"/>
          <a:stretch/>
        </p:blipFill>
        <p:spPr>
          <a:xfrm>
            <a:off x="7718236" y="3507827"/>
            <a:ext cx="4150477" cy="2971116"/>
          </a:xfrm>
          <a:prstGeom prst="rect">
            <a:avLst/>
          </a:prstGeom>
        </p:spPr>
      </p:pic>
      <p:pic>
        <p:nvPicPr>
          <p:cNvPr id="4" name="Picture 3">
            <a:extLst>
              <a:ext uri="{FF2B5EF4-FFF2-40B4-BE49-F238E27FC236}">
                <a16:creationId xmlns:a16="http://schemas.microsoft.com/office/drawing/2014/main" id="{F6B361FA-A04A-4C4A-8158-034D09239CF0}"/>
              </a:ext>
            </a:extLst>
          </p:cNvPr>
          <p:cNvPicPr>
            <a:picLocks noChangeAspect="1"/>
          </p:cNvPicPr>
          <p:nvPr/>
        </p:nvPicPr>
        <p:blipFill>
          <a:blip r:embed="rId5"/>
          <a:stretch>
            <a:fillRect/>
          </a:stretch>
        </p:blipFill>
        <p:spPr>
          <a:xfrm>
            <a:off x="323287" y="363069"/>
            <a:ext cx="7004613" cy="6131862"/>
          </a:xfrm>
          <a:prstGeom prst="rect">
            <a:avLst/>
          </a:prstGeom>
        </p:spPr>
      </p:pic>
    </p:spTree>
    <p:extLst>
      <p:ext uri="{BB962C8B-B14F-4D97-AF65-F5344CB8AC3E}">
        <p14:creationId xmlns:p14="http://schemas.microsoft.com/office/powerpoint/2010/main" val="3497798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8C3BB-C253-4BBA-953B-0878BCD8776B}"/>
              </a:ext>
            </a:extLst>
          </p:cNvPr>
          <p:cNvPicPr>
            <a:picLocks noChangeAspect="1"/>
          </p:cNvPicPr>
          <p:nvPr/>
        </p:nvPicPr>
        <p:blipFill rotWithShape="1">
          <a:blip r:embed="rId3"/>
          <a:srcRect l="1428" t="2025" r="3591"/>
          <a:stretch/>
        </p:blipFill>
        <p:spPr>
          <a:xfrm>
            <a:off x="68580" y="2186260"/>
            <a:ext cx="8247190" cy="4173130"/>
          </a:xfrm>
          <a:prstGeom prst="rect">
            <a:avLst/>
          </a:prstGeom>
        </p:spPr>
      </p:pic>
      <p:pic>
        <p:nvPicPr>
          <p:cNvPr id="5" name="Picture 4">
            <a:extLst>
              <a:ext uri="{FF2B5EF4-FFF2-40B4-BE49-F238E27FC236}">
                <a16:creationId xmlns:a16="http://schemas.microsoft.com/office/drawing/2014/main" id="{C944989E-FBA4-4B64-998D-E5401B6BCB93}"/>
              </a:ext>
            </a:extLst>
          </p:cNvPr>
          <p:cNvPicPr>
            <a:picLocks noChangeAspect="1"/>
          </p:cNvPicPr>
          <p:nvPr/>
        </p:nvPicPr>
        <p:blipFill rotWithShape="1">
          <a:blip r:embed="rId4"/>
          <a:srcRect l="7397" r="2841"/>
          <a:stretch/>
        </p:blipFill>
        <p:spPr>
          <a:xfrm>
            <a:off x="8392616" y="2193880"/>
            <a:ext cx="3759200" cy="4173130"/>
          </a:xfrm>
          <a:prstGeom prst="rect">
            <a:avLst/>
          </a:prstGeom>
        </p:spPr>
      </p:pic>
      <p:sp>
        <p:nvSpPr>
          <p:cNvPr id="6" name="TextBox 5">
            <a:extLst>
              <a:ext uri="{FF2B5EF4-FFF2-40B4-BE49-F238E27FC236}">
                <a16:creationId xmlns:a16="http://schemas.microsoft.com/office/drawing/2014/main" id="{00F23C25-D682-4EC1-8415-DA96F81C8A34}"/>
              </a:ext>
            </a:extLst>
          </p:cNvPr>
          <p:cNvSpPr txBox="1"/>
          <p:nvPr/>
        </p:nvSpPr>
        <p:spPr>
          <a:xfrm>
            <a:off x="474016" y="490990"/>
            <a:ext cx="11243967" cy="769441"/>
          </a:xfrm>
          <a:prstGeom prst="rect">
            <a:avLst/>
          </a:prstGeom>
          <a:noFill/>
        </p:spPr>
        <p:txBody>
          <a:bodyPr wrap="square" rtlCol="0">
            <a:spAutoFit/>
          </a:bodyPr>
          <a:lstStyle/>
          <a:p>
            <a:pPr algn="ctr"/>
            <a:r>
              <a:rPr lang="en-US" sz="4400" dirty="0">
                <a:solidFill>
                  <a:schemeClr val="bg1"/>
                </a:solidFill>
              </a:rPr>
              <a:t>NASA – Space X “Splashdown Sites”</a:t>
            </a:r>
          </a:p>
        </p:txBody>
      </p:sp>
    </p:spTree>
    <p:extLst>
      <p:ext uri="{BB962C8B-B14F-4D97-AF65-F5344CB8AC3E}">
        <p14:creationId xmlns:p14="http://schemas.microsoft.com/office/powerpoint/2010/main" val="39636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24D16C-1A32-44FC-8132-0DF9A7A1BB24}"/>
              </a:ext>
            </a:extLst>
          </p:cNvPr>
          <p:cNvPicPr>
            <a:picLocks noChangeAspect="1"/>
          </p:cNvPicPr>
          <p:nvPr/>
        </p:nvPicPr>
        <p:blipFill rotWithShape="1">
          <a:blip r:embed="rId3"/>
          <a:srcRect l="1028"/>
          <a:stretch/>
        </p:blipFill>
        <p:spPr>
          <a:xfrm>
            <a:off x="183276" y="1849654"/>
            <a:ext cx="11825441" cy="4538056"/>
          </a:xfrm>
          <a:prstGeom prst="rect">
            <a:avLst/>
          </a:prstGeom>
        </p:spPr>
      </p:pic>
      <p:sp>
        <p:nvSpPr>
          <p:cNvPr id="9" name="TextBox 8">
            <a:extLst>
              <a:ext uri="{FF2B5EF4-FFF2-40B4-BE49-F238E27FC236}">
                <a16:creationId xmlns:a16="http://schemas.microsoft.com/office/drawing/2014/main" id="{2773C2BD-3A15-486D-B305-AF59BC868BEB}"/>
              </a:ext>
            </a:extLst>
          </p:cNvPr>
          <p:cNvSpPr txBox="1"/>
          <p:nvPr/>
        </p:nvSpPr>
        <p:spPr>
          <a:xfrm>
            <a:off x="474014" y="470290"/>
            <a:ext cx="11243967" cy="769441"/>
          </a:xfrm>
          <a:prstGeom prst="rect">
            <a:avLst/>
          </a:prstGeom>
          <a:noFill/>
        </p:spPr>
        <p:txBody>
          <a:bodyPr wrap="square" rtlCol="0">
            <a:spAutoFit/>
          </a:bodyPr>
          <a:lstStyle/>
          <a:p>
            <a:pPr algn="ctr"/>
            <a:r>
              <a:rPr lang="en-US" sz="4400" dirty="0">
                <a:solidFill>
                  <a:schemeClr val="bg1"/>
                </a:solidFill>
              </a:rPr>
              <a:t>August 2</a:t>
            </a:r>
            <a:r>
              <a:rPr lang="en-US" sz="4400" baseline="30000" dirty="0">
                <a:solidFill>
                  <a:schemeClr val="bg1"/>
                </a:solidFill>
              </a:rPr>
              <a:t>nd</a:t>
            </a:r>
            <a:r>
              <a:rPr lang="en-US" sz="4400" dirty="0">
                <a:solidFill>
                  <a:schemeClr val="bg1"/>
                </a:solidFill>
              </a:rPr>
              <a:t>, 2020</a:t>
            </a:r>
          </a:p>
        </p:txBody>
      </p:sp>
    </p:spTree>
    <p:extLst>
      <p:ext uri="{BB962C8B-B14F-4D97-AF65-F5344CB8AC3E}">
        <p14:creationId xmlns:p14="http://schemas.microsoft.com/office/powerpoint/2010/main" val="259587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961"/>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9614264"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4" y="4490684"/>
            <a:ext cx="2683091"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102943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pic>
        <p:nvPicPr>
          <p:cNvPr id="41" name="Graphic 40">
            <a:extLst>
              <a:ext uri="{FF2B5EF4-FFF2-40B4-BE49-F238E27FC236}">
                <a16:creationId xmlns:a16="http://schemas.microsoft.com/office/drawing/2014/main" id="{4AE99037-083C-408D-8960-21EEE6E67D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82" t="23051" r="9656" b="23259"/>
          <a:stretch/>
        </p:blipFill>
        <p:spPr>
          <a:xfrm>
            <a:off x="6981965" y="4621285"/>
            <a:ext cx="1745611" cy="1120246"/>
          </a:xfrm>
          <a:prstGeom prst="rect">
            <a:avLst/>
          </a:prstGeom>
        </p:spPr>
      </p:pic>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4431029" y="1239004"/>
            <a:ext cx="7721500"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90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575"/>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9614264"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4" y="4490684"/>
            <a:ext cx="2683091"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102943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pic>
        <p:nvPicPr>
          <p:cNvPr id="41" name="Graphic 40">
            <a:extLst>
              <a:ext uri="{FF2B5EF4-FFF2-40B4-BE49-F238E27FC236}">
                <a16:creationId xmlns:a16="http://schemas.microsoft.com/office/drawing/2014/main" id="{4AE99037-083C-408D-8960-21EEE6E67D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82" t="23051" r="9656" b="23259"/>
          <a:stretch/>
        </p:blipFill>
        <p:spPr>
          <a:xfrm>
            <a:off x="6981965" y="4621285"/>
            <a:ext cx="1745611" cy="1120246"/>
          </a:xfrm>
          <a:prstGeom prst="rect">
            <a:avLst/>
          </a:prstGeom>
        </p:spPr>
      </p:pic>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1800455" y="1335542"/>
            <a:ext cx="2630573"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58CE968-8FFE-425D-BC1D-D5E4AD241A5B}"/>
              </a:ext>
            </a:extLst>
          </p:cNvPr>
          <p:cNvSpPr/>
          <p:nvPr/>
        </p:nvSpPr>
        <p:spPr>
          <a:xfrm>
            <a:off x="6875092" y="1294200"/>
            <a:ext cx="5380190"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09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575"/>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9614264"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4" y="4490684"/>
            <a:ext cx="2683091"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102943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1800455" y="1335542"/>
            <a:ext cx="4840240"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58CE968-8FFE-425D-BC1D-D5E4AD241A5B}"/>
              </a:ext>
            </a:extLst>
          </p:cNvPr>
          <p:cNvSpPr/>
          <p:nvPr/>
        </p:nvSpPr>
        <p:spPr>
          <a:xfrm>
            <a:off x="9296144" y="1294200"/>
            <a:ext cx="2959138"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228C2A5F-5826-408B-A344-68CA5E1FA9AA}"/>
              </a:ext>
            </a:extLst>
          </p:cNvPr>
          <p:cNvPicPr>
            <a:picLocks noChangeAspect="1"/>
          </p:cNvPicPr>
          <p:nvPr/>
        </p:nvPicPr>
        <p:blipFill>
          <a:blip r:embed="rId6"/>
          <a:stretch>
            <a:fillRect/>
          </a:stretch>
        </p:blipFill>
        <p:spPr>
          <a:xfrm>
            <a:off x="6971981" y="4735258"/>
            <a:ext cx="1910384" cy="1193314"/>
          </a:xfrm>
          <a:prstGeom prst="rect">
            <a:avLst/>
          </a:prstGeom>
        </p:spPr>
      </p:pic>
    </p:spTree>
    <p:extLst>
      <p:ext uri="{BB962C8B-B14F-4D97-AF65-F5344CB8AC3E}">
        <p14:creationId xmlns:p14="http://schemas.microsoft.com/office/powerpoint/2010/main" val="1137410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868C7AA-5888-4552-A18B-CE562C4F070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55" t="38487" r="10217" b="38704"/>
          <a:stretch/>
        </p:blipFill>
        <p:spPr>
          <a:xfrm>
            <a:off x="121485" y="2510633"/>
            <a:ext cx="6339923" cy="1836732"/>
          </a:xfrm>
          <a:prstGeom prst="rect">
            <a:avLst/>
          </a:prstGeom>
        </p:spPr>
      </p:pic>
      <p:cxnSp>
        <p:nvCxnSpPr>
          <p:cNvPr id="5" name="Straight Arrow Connector 4">
            <a:extLst>
              <a:ext uri="{FF2B5EF4-FFF2-40B4-BE49-F238E27FC236}">
                <a16:creationId xmlns:a16="http://schemas.microsoft.com/office/drawing/2014/main" id="{967D0A07-13EE-44DF-BB36-5C5650A4296B}"/>
              </a:ext>
            </a:extLst>
          </p:cNvPr>
          <p:cNvCxnSpPr>
            <a:cxnSpLocks/>
          </p:cNvCxnSpPr>
          <p:nvPr/>
        </p:nvCxnSpPr>
        <p:spPr>
          <a:xfrm>
            <a:off x="6600752" y="3428999"/>
            <a:ext cx="81895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0940597-6648-451E-BEA8-41CE928DD21E}"/>
              </a:ext>
            </a:extLst>
          </p:cNvPr>
          <p:cNvSpPr txBox="1"/>
          <p:nvPr/>
        </p:nvSpPr>
        <p:spPr>
          <a:xfrm>
            <a:off x="722417" y="5837617"/>
            <a:ext cx="5138057" cy="830997"/>
          </a:xfrm>
          <a:prstGeom prst="rect">
            <a:avLst/>
          </a:prstGeom>
          <a:noFill/>
        </p:spPr>
        <p:txBody>
          <a:bodyPr wrap="square" rtlCol="0">
            <a:spAutoFit/>
          </a:bodyPr>
          <a:lstStyle/>
          <a:p>
            <a:pPr algn="ctr"/>
            <a:r>
              <a:rPr lang="en-US" sz="2400" dirty="0">
                <a:solidFill>
                  <a:schemeClr val="bg1"/>
                </a:solidFill>
              </a:rPr>
              <a:t>801 stations</a:t>
            </a:r>
          </a:p>
          <a:p>
            <a:pPr algn="ctr"/>
            <a:r>
              <a:rPr lang="en-US" sz="2400" dirty="0">
                <a:solidFill>
                  <a:schemeClr val="bg1"/>
                </a:solidFill>
              </a:rPr>
              <a:t>(1.6 million observations in 72 hours)</a:t>
            </a:r>
            <a:endParaRPr lang="en-US" dirty="0">
              <a:solidFill>
                <a:schemeClr val="bg1"/>
              </a:solidFill>
            </a:endParaRPr>
          </a:p>
        </p:txBody>
      </p:sp>
      <p:sp>
        <p:nvSpPr>
          <p:cNvPr id="7" name="TextBox 6">
            <a:extLst>
              <a:ext uri="{FF2B5EF4-FFF2-40B4-BE49-F238E27FC236}">
                <a16:creationId xmlns:a16="http://schemas.microsoft.com/office/drawing/2014/main" id="{2F04AF55-EA41-422E-8566-D51E73C7CE84}"/>
              </a:ext>
            </a:extLst>
          </p:cNvPr>
          <p:cNvSpPr txBox="1"/>
          <p:nvPr/>
        </p:nvSpPr>
        <p:spPr>
          <a:xfrm>
            <a:off x="6862789" y="5837617"/>
            <a:ext cx="5138057" cy="830997"/>
          </a:xfrm>
          <a:prstGeom prst="rect">
            <a:avLst/>
          </a:prstGeom>
          <a:noFill/>
        </p:spPr>
        <p:txBody>
          <a:bodyPr wrap="square" rtlCol="0">
            <a:spAutoFit/>
          </a:bodyPr>
          <a:lstStyle/>
          <a:p>
            <a:pPr algn="ctr"/>
            <a:r>
              <a:rPr lang="en-US" sz="2400" dirty="0">
                <a:solidFill>
                  <a:schemeClr val="bg1"/>
                </a:solidFill>
              </a:rPr>
              <a:t>119 stations</a:t>
            </a:r>
          </a:p>
          <a:p>
            <a:pPr algn="ctr"/>
            <a:r>
              <a:rPr lang="en-US" sz="2400" dirty="0">
                <a:solidFill>
                  <a:schemeClr val="bg1"/>
                </a:solidFill>
              </a:rPr>
              <a:t>(1.6 million observations in 72 hours)</a:t>
            </a:r>
            <a:endParaRPr lang="en-US" dirty="0">
              <a:solidFill>
                <a:schemeClr val="bg1"/>
              </a:solidFill>
            </a:endParaRPr>
          </a:p>
        </p:txBody>
      </p:sp>
      <p:pic>
        <p:nvPicPr>
          <p:cNvPr id="10" name="Picture 9">
            <a:extLst>
              <a:ext uri="{FF2B5EF4-FFF2-40B4-BE49-F238E27FC236}">
                <a16:creationId xmlns:a16="http://schemas.microsoft.com/office/drawing/2014/main" id="{D17E348D-4377-43F1-A68B-A82025C0E9AA}"/>
              </a:ext>
            </a:extLst>
          </p:cNvPr>
          <p:cNvPicPr>
            <a:picLocks noChangeAspect="1"/>
          </p:cNvPicPr>
          <p:nvPr/>
        </p:nvPicPr>
        <p:blipFill>
          <a:blip r:embed="rId4"/>
          <a:stretch>
            <a:fillRect/>
          </a:stretch>
        </p:blipFill>
        <p:spPr>
          <a:xfrm>
            <a:off x="7559054" y="2085152"/>
            <a:ext cx="4302746" cy="2687693"/>
          </a:xfrm>
          <a:prstGeom prst="rect">
            <a:avLst/>
          </a:prstGeom>
        </p:spPr>
      </p:pic>
    </p:spTree>
    <p:extLst>
      <p:ext uri="{BB962C8B-B14F-4D97-AF65-F5344CB8AC3E}">
        <p14:creationId xmlns:p14="http://schemas.microsoft.com/office/powerpoint/2010/main" val="397174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575"/>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868118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5" y="4490684"/>
            <a:ext cx="2654402"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96847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pic>
        <p:nvPicPr>
          <p:cNvPr id="41" name="Graphic 40">
            <a:extLst>
              <a:ext uri="{FF2B5EF4-FFF2-40B4-BE49-F238E27FC236}">
                <a16:creationId xmlns:a16="http://schemas.microsoft.com/office/drawing/2014/main" id="{4AE99037-083C-408D-8960-21EEE6E67D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82" t="23051" r="9656" b="23259"/>
          <a:stretch/>
        </p:blipFill>
        <p:spPr>
          <a:xfrm>
            <a:off x="6981965" y="4621285"/>
            <a:ext cx="1745611" cy="1120246"/>
          </a:xfrm>
          <a:prstGeom prst="rect">
            <a:avLst/>
          </a:prstGeom>
        </p:spPr>
      </p:pic>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Weather limits</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1800455" y="1335542"/>
            <a:ext cx="7478737"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935B827-BCCE-4B00-B570-445F11AB7C23}"/>
              </a:ext>
            </a:extLst>
          </p:cNvPr>
          <p:cNvPicPr>
            <a:picLocks noChangeAspect="1"/>
          </p:cNvPicPr>
          <p:nvPr/>
        </p:nvPicPr>
        <p:blipFill>
          <a:blip r:embed="rId8"/>
          <a:stretch>
            <a:fillRect/>
          </a:stretch>
        </p:blipFill>
        <p:spPr>
          <a:xfrm>
            <a:off x="10578805" y="4528251"/>
            <a:ext cx="1360817" cy="1191264"/>
          </a:xfrm>
          <a:prstGeom prst="rect">
            <a:avLst/>
          </a:prstGeom>
        </p:spPr>
      </p:pic>
      <p:sp>
        <p:nvSpPr>
          <p:cNvPr id="46" name="TextBox 45">
            <a:extLst>
              <a:ext uri="{FF2B5EF4-FFF2-40B4-BE49-F238E27FC236}">
                <a16:creationId xmlns:a16="http://schemas.microsoft.com/office/drawing/2014/main" id="{39EBAE25-A97B-403E-8791-07D8DEFCFBA5}"/>
              </a:ext>
            </a:extLst>
          </p:cNvPr>
          <p:cNvSpPr txBox="1"/>
          <p:nvPr/>
        </p:nvSpPr>
        <p:spPr>
          <a:xfrm>
            <a:off x="11079647" y="6038797"/>
            <a:ext cx="1223884" cy="461665"/>
          </a:xfrm>
          <a:prstGeom prst="rect">
            <a:avLst/>
          </a:prstGeom>
          <a:noFill/>
        </p:spPr>
        <p:txBody>
          <a:bodyPr wrap="square" rtlCol="0">
            <a:spAutoFit/>
          </a:bodyPr>
          <a:lstStyle/>
          <a:p>
            <a:r>
              <a:rPr lang="en-US" sz="2400" b="1" i="1" dirty="0">
                <a:solidFill>
                  <a:schemeClr val="bg1"/>
                </a:solidFill>
              </a:rPr>
              <a:t>11:38</a:t>
            </a:r>
            <a:endParaRPr lang="en-US" b="1" i="1" dirty="0">
              <a:solidFill>
                <a:schemeClr val="bg1"/>
              </a:solidFill>
            </a:endParaRPr>
          </a:p>
        </p:txBody>
      </p:sp>
    </p:spTree>
    <p:extLst>
      <p:ext uri="{BB962C8B-B14F-4D97-AF65-F5344CB8AC3E}">
        <p14:creationId xmlns:p14="http://schemas.microsoft.com/office/powerpoint/2010/main" val="3312148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6A8BA7-B87E-4547-A51A-3BA144477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599" y="348066"/>
            <a:ext cx="9242802" cy="6161867"/>
          </a:xfrm>
          <a:prstGeom prst="rect">
            <a:avLst/>
          </a:prstGeom>
        </p:spPr>
      </p:pic>
    </p:spTree>
    <p:extLst>
      <p:ext uri="{BB962C8B-B14F-4D97-AF65-F5344CB8AC3E}">
        <p14:creationId xmlns:p14="http://schemas.microsoft.com/office/powerpoint/2010/main" val="2938474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532</Words>
  <Application>Microsoft Office PowerPoint</Application>
  <PresentationFormat>Widescreen</PresentationFormat>
  <Paragraphs>166</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 Eberly</dc:creator>
  <cp:lastModifiedBy>Douglas Eberly</cp:lastModifiedBy>
  <cp:revision>26</cp:revision>
  <dcterms:created xsi:type="dcterms:W3CDTF">2021-05-12T02:10:12Z</dcterms:created>
  <dcterms:modified xsi:type="dcterms:W3CDTF">2021-05-12T09:02:03Z</dcterms:modified>
</cp:coreProperties>
</file>